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64" r:id="rId3"/>
    <p:sldId id="257" r:id="rId4"/>
    <p:sldId id="278" r:id="rId5"/>
    <p:sldId id="265" r:id="rId6"/>
    <p:sldId id="266" r:id="rId7"/>
    <p:sldId id="267" r:id="rId8"/>
    <p:sldId id="268" r:id="rId9"/>
    <p:sldId id="279" r:id="rId10"/>
    <p:sldId id="269" r:id="rId11"/>
    <p:sldId id="280" r:id="rId12"/>
    <p:sldId id="282" r:id="rId13"/>
    <p:sldId id="281" r:id="rId14"/>
    <p:sldId id="283" r:id="rId15"/>
    <p:sldId id="284" r:id="rId16"/>
    <p:sldId id="270" r:id="rId17"/>
    <p:sldId id="271" r:id="rId18"/>
    <p:sldId id="272" r:id="rId19"/>
    <p:sldId id="285" r:id="rId20"/>
    <p:sldId id="286" r:id="rId21"/>
    <p:sldId id="287" r:id="rId22"/>
    <p:sldId id="288" r:id="rId23"/>
    <p:sldId id="273" r:id="rId24"/>
    <p:sldId id="275" r:id="rId25"/>
    <p:sldId id="276" r:id="rId26"/>
    <p:sldId id="27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B66DE2-0903-4088-B6C4-6CEF1CB61C96}" type="datetimeFigureOut">
              <a:rPr lang="en-US"/>
              <a:pPr>
                <a:defRPr/>
              </a:pPr>
              <a:t>9/20/2012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9DAC60-92C1-4213-88DF-9F53A4D72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18"/>
          <p:cNvSpPr>
            <a:spLocks noGrp="1"/>
          </p:cNvSpPr>
          <p:nvPr>
            <p:ph type="ftr" sz="quarter" idx="10"/>
          </p:nvPr>
        </p:nvSpPr>
        <p:spPr>
          <a:xfrm>
            <a:off x="152400" y="6553200"/>
            <a:ext cx="5867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A7E96-ED03-425E-A4BA-A010D7D832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29A1-0308-43D1-961F-D8245A9B31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52400" y="6553200"/>
            <a:ext cx="5867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74F27-4B6A-4A5C-9BAA-43F194570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52400" y="6553200"/>
            <a:ext cx="5867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8"/>
          <p:cNvSpPr txBox="1">
            <a:spLocks/>
          </p:cNvSpPr>
          <p:nvPr userDrawn="1"/>
        </p:nvSpPr>
        <p:spPr>
          <a:xfrm>
            <a:off x="152400" y="6553200"/>
            <a:ext cx="5867400" cy="22860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0C679-E1CA-4FB1-92B0-BD2E3A5EC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62F5E-0081-4FA7-85D4-21A5CFD29D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52400" y="6553200"/>
            <a:ext cx="5867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8"/>
          <p:cNvSpPr txBox="1">
            <a:spLocks/>
          </p:cNvSpPr>
          <p:nvPr userDrawn="1"/>
        </p:nvSpPr>
        <p:spPr>
          <a:xfrm>
            <a:off x="152400" y="6553200"/>
            <a:ext cx="5867400" cy="228600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Copyright © 2012 Pearson Education, Inc. Publishing as Prentice Hall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B048-6336-41EE-95BE-9F693DBB92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512B3-7D1B-427E-B9EF-86643F8B3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52400" y="6553200"/>
            <a:ext cx="5867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C51D-B390-4D21-9936-C524D95C5C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52400" y="6553200"/>
            <a:ext cx="5867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CF12-143D-43EF-B191-FDE7EFE199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52400" y="6553200"/>
            <a:ext cx="5867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026B2-41BA-4DCD-9E8B-753DE74612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52400" y="6553200"/>
            <a:ext cx="5867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1523A-07B4-4CD1-92B0-24CFC45C1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52400" y="6553200"/>
            <a:ext cx="5867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560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CE1E0-0FBE-4938-816D-B92B1526F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560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800" smtClean="0"/>
              <a:t>Cost Estimation and Budgeting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D1EAEE"/>
                </a:solidFill>
                <a:cs typeface="Arial" charset="0"/>
              </a:rPr>
              <a:t>08-0</a:t>
            </a:r>
            <a:fld id="{D2C2513F-F30F-45C4-9600-673BE8BBD40C}" type="slidenum">
              <a:rPr lang="en-US">
                <a:solidFill>
                  <a:srgbClr val="D1EAEE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D1EAE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Learning Curves</a:t>
            </a:r>
          </a:p>
        </p:txBody>
      </p:sp>
      <p:sp>
        <p:nvSpPr>
          <p:cNvPr id="1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Each </a:t>
            </a:r>
            <a:r>
              <a:rPr lang="en-US" b="1" u="sng" smtClean="0"/>
              <a:t>doubling of output</a:t>
            </a:r>
            <a:r>
              <a:rPr lang="en-US" smtClean="0"/>
              <a:t> results in a reduction in time to perform the last iteration.</a:t>
            </a: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11188" y="2924175"/>
          <a:ext cx="7204075" cy="2990850"/>
        </p:xfrm>
        <a:graphic>
          <a:graphicData uri="http://schemas.openxmlformats.org/presentationml/2006/ole">
            <p:oleObj spid="_x0000_s1034" name="Equation" r:id="rId3" imgW="3302000" imgH="1371600" progId="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6E44D062-81AC-4D01-9AC1-06BB79CF0F8E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FG_08_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80137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6629400" y="6369050"/>
            <a:ext cx="1570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8.4 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Unit Learning Curve Log-Linear Model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551D23E1-3D4B-493E-A7AE-168760B2020D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  <p:sp>
        <p:nvSpPr>
          <p:cNvPr id="26629" name="Footer Placeholder 18"/>
          <p:cNvSpPr txBox="1">
            <a:spLocks/>
          </p:cNvSpPr>
          <p:nvPr/>
        </p:nvSpPr>
        <p:spPr bwMode="auto">
          <a:xfrm>
            <a:off x="152400" y="65532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Software Project Estimation – </a:t>
            </a:r>
            <a:br>
              <a:rPr lang="en-US" b="1" smtClean="0"/>
            </a:br>
            <a:r>
              <a:rPr lang="en-US" b="1" smtClean="0"/>
              <a:t>Function Points</a:t>
            </a:r>
          </a:p>
        </p:txBody>
      </p:sp>
      <p:sp>
        <p:nvSpPr>
          <p:cNvPr id="27650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FF0000"/>
                </a:solidFill>
              </a:rPr>
              <a:t>Function Point Analysis </a:t>
            </a:r>
            <a:r>
              <a:rPr lang="en-US" sz="2800" smtClean="0"/>
              <a:t>is a system for estimating the size of software projects based on what the software does.</a:t>
            </a:r>
          </a:p>
          <a:p>
            <a:pPr eaLnBrk="1" hangingPunct="1"/>
            <a:r>
              <a:rPr lang="en-US" sz="2800" b="1" i="1" smtClean="0">
                <a:solidFill>
                  <a:srgbClr val="FF0000"/>
                </a:solidFill>
              </a:rPr>
              <a:t>Function points </a:t>
            </a:r>
            <a:r>
              <a:rPr lang="en-US" sz="2800" smtClean="0"/>
              <a:t>are a standard unit of measure that represents the functional size of a software application.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A65EAC34-B6AD-4182-B148-E1B9871FD10A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533400" y="609600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8.5  </a:t>
            </a:r>
          </a:p>
        </p:txBody>
      </p:sp>
      <p:pic>
        <p:nvPicPr>
          <p:cNvPr id="28674" name="Picture 3" descr="FG_08_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44675"/>
            <a:ext cx="82296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Software Project Development Activities as a Function of Size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771D075C-74E0-4812-B8BA-AF00B9A8C982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  <p:sp>
        <p:nvSpPr>
          <p:cNvPr id="28677" name="Footer Placeholder 18"/>
          <p:cNvSpPr txBox="1">
            <a:spLocks/>
          </p:cNvSpPr>
          <p:nvPr/>
        </p:nvSpPr>
        <p:spPr bwMode="auto">
          <a:xfrm>
            <a:off x="152400" y="65532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Complexity Weighting Table for Function Point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FABEA0F5-099E-4C99-91D4-3B6FA2F90951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090738"/>
            <a:ext cx="8534400" cy="4310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9700" name="Footer Placeholder 18"/>
          <p:cNvSpPr txBox="1">
            <a:spLocks/>
          </p:cNvSpPr>
          <p:nvPr/>
        </p:nvSpPr>
        <p:spPr bwMode="auto">
          <a:xfrm>
            <a:off x="152400" y="65532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Function Point Calculations for Restaurant Reorder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5F17498E-9D41-409B-B0B2-F630AF692286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12938"/>
            <a:ext cx="8686800" cy="4564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24" name="Footer Placeholder 18"/>
          <p:cNvSpPr txBox="1">
            <a:spLocks/>
          </p:cNvSpPr>
          <p:nvPr/>
        </p:nvSpPr>
        <p:spPr bwMode="auto">
          <a:xfrm>
            <a:off x="152400" y="65532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Problems with Cost Estimation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  <a:buFont typeface="Wingdings" pitchFamily="2" charset="2"/>
              <a:buChar char="ü"/>
            </a:pPr>
            <a:r>
              <a:rPr lang="en-US" smtClean="0"/>
              <a:t>Low initial estimates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ü"/>
            </a:pPr>
            <a:r>
              <a:rPr lang="en-US" smtClean="0"/>
              <a:t>Unexpected technical difficulties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ü"/>
            </a:pPr>
            <a:r>
              <a:rPr lang="en-US" smtClean="0"/>
              <a:t>Lack of definition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ü"/>
            </a:pPr>
            <a:r>
              <a:rPr lang="en-US" smtClean="0"/>
              <a:t>Specification changes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ü"/>
            </a:pPr>
            <a:r>
              <a:rPr lang="en-US" smtClean="0"/>
              <a:t>External factors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8F8036B6-B56E-4701-A8F0-30B065960F87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Creating a Project Budget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5486400" cy="2087563"/>
          </a:xfrm>
        </p:spPr>
        <p:txBody>
          <a:bodyPr/>
          <a:lstStyle/>
          <a:p>
            <a:pPr eaLnBrk="1" hangingPunct="1">
              <a:buSzPct val="140000"/>
            </a:pPr>
            <a:r>
              <a:rPr lang="en-US" sz="2800" smtClean="0"/>
              <a:t>Top-down</a:t>
            </a:r>
          </a:p>
          <a:p>
            <a:pPr eaLnBrk="1" hangingPunct="1">
              <a:buSzPct val="140000"/>
            </a:pPr>
            <a:r>
              <a:rPr lang="en-US" sz="2800" smtClean="0"/>
              <a:t>Bottom-up</a:t>
            </a:r>
          </a:p>
          <a:p>
            <a:pPr eaLnBrk="1" hangingPunct="1">
              <a:buSzPct val="140000"/>
            </a:pPr>
            <a:r>
              <a:rPr lang="en-US" sz="2800" smtClean="0"/>
              <a:t>Activity-based costing (ABC)</a:t>
            </a:r>
          </a:p>
        </p:txBody>
      </p:sp>
      <p:grpSp>
        <p:nvGrpSpPr>
          <p:cNvPr id="32771" name="Group 11"/>
          <p:cNvGrpSpPr>
            <a:grpSpLocks/>
          </p:cNvGrpSpPr>
          <p:nvPr/>
        </p:nvGrpSpPr>
        <p:grpSpPr bwMode="auto">
          <a:xfrm>
            <a:off x="381000" y="1371600"/>
            <a:ext cx="5029200" cy="2590800"/>
            <a:chOff x="2304" y="864"/>
            <a:chExt cx="3168" cy="1632"/>
          </a:xfrm>
        </p:grpSpPr>
        <p:sp>
          <p:nvSpPr>
            <p:cNvPr id="32774" name="Text Box 4"/>
            <p:cNvSpPr txBox="1">
              <a:spLocks noChangeArrowheads="1"/>
            </p:cNvSpPr>
            <p:nvPr/>
          </p:nvSpPr>
          <p:spPr bwMode="auto">
            <a:xfrm>
              <a:off x="3456" y="1440"/>
              <a:ext cx="72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Project Plan</a:t>
              </a:r>
            </a:p>
          </p:txBody>
        </p:sp>
        <p:sp>
          <p:nvSpPr>
            <p:cNvPr id="32775" name="Text Box 5"/>
            <p:cNvSpPr txBox="1">
              <a:spLocks noChangeArrowheads="1"/>
            </p:cNvSpPr>
            <p:nvPr/>
          </p:nvSpPr>
          <p:spPr bwMode="auto">
            <a:xfrm>
              <a:off x="3552" y="86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WBS</a:t>
              </a:r>
            </a:p>
          </p:txBody>
        </p:sp>
        <p:sp>
          <p:nvSpPr>
            <p:cNvPr id="32776" name="Text Box 6"/>
            <p:cNvSpPr txBox="1">
              <a:spLocks noChangeArrowheads="1"/>
            </p:cNvSpPr>
            <p:nvPr/>
          </p:nvSpPr>
          <p:spPr bwMode="auto">
            <a:xfrm>
              <a:off x="2304" y="2016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Scheduling</a:t>
              </a:r>
            </a:p>
          </p:txBody>
        </p:sp>
        <p:sp>
          <p:nvSpPr>
            <p:cNvPr id="32777" name="Text Box 7"/>
            <p:cNvSpPr txBox="1">
              <a:spLocks noChangeArrowheads="1"/>
            </p:cNvSpPr>
            <p:nvPr/>
          </p:nvSpPr>
          <p:spPr bwMode="auto">
            <a:xfrm>
              <a:off x="4464" y="2016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Budgeting</a:t>
              </a:r>
            </a:p>
          </p:txBody>
        </p:sp>
        <p:sp>
          <p:nvSpPr>
            <p:cNvPr id="32778" name="Line 8"/>
            <p:cNvSpPr>
              <a:spLocks noChangeShapeType="1"/>
            </p:cNvSpPr>
            <p:nvPr/>
          </p:nvSpPr>
          <p:spPr bwMode="auto">
            <a:xfrm flipH="1">
              <a:off x="2928" y="1056"/>
              <a:ext cx="624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9"/>
            <p:cNvSpPr>
              <a:spLocks noChangeShapeType="1"/>
            </p:cNvSpPr>
            <p:nvPr/>
          </p:nvSpPr>
          <p:spPr bwMode="auto">
            <a:xfrm rot="3349612" flipH="1">
              <a:off x="3600" y="1728"/>
              <a:ext cx="624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10"/>
            <p:cNvSpPr>
              <a:spLocks noChangeShapeType="1"/>
            </p:cNvSpPr>
            <p:nvPr/>
          </p:nvSpPr>
          <p:spPr bwMode="auto">
            <a:xfrm>
              <a:off x="4080" y="1104"/>
              <a:ext cx="624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2" name="Rectangle 12"/>
          <p:cNvSpPr>
            <a:spLocks noChangeArrowheads="1"/>
          </p:cNvSpPr>
          <p:nvPr/>
        </p:nvSpPr>
        <p:spPr bwMode="auto">
          <a:xfrm>
            <a:off x="5334000" y="2667000"/>
            <a:ext cx="3429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latin typeface="Constantia" pitchFamily="18" charset="0"/>
              </a:rPr>
              <a:t>	</a:t>
            </a:r>
            <a:r>
              <a:rPr lang="en-US" sz="2800">
                <a:latin typeface="Constantia" pitchFamily="18" charset="0"/>
              </a:rPr>
              <a:t>The </a:t>
            </a:r>
            <a:r>
              <a:rPr lang="en-US" sz="2800" i="1">
                <a:solidFill>
                  <a:srgbClr val="FF0000"/>
                </a:solidFill>
                <a:latin typeface="Constantia" pitchFamily="18" charset="0"/>
              </a:rPr>
              <a:t>budget is a plan</a:t>
            </a:r>
            <a:r>
              <a:rPr lang="en-US" sz="2800">
                <a:latin typeface="Constantia" pitchFamily="18" charset="0"/>
              </a:rPr>
              <a:t> that identifies the resources, goals and schedule that allows a firm to achieve those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8F6C2297-EE27-4A60-BCF8-008E136C2C5F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Activity-Based Costing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51038"/>
            <a:ext cx="8458200" cy="4525962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800" b="1" i="1" smtClean="0">
                <a:solidFill>
                  <a:schemeClr val="tx2"/>
                </a:solidFill>
              </a:rPr>
              <a:t>Projects use activities</a:t>
            </a:r>
            <a:r>
              <a:rPr lang="en-US" sz="2800" b="1" smtClean="0">
                <a:solidFill>
                  <a:schemeClr val="tx2"/>
                </a:solidFill>
              </a:rPr>
              <a:t> &amp; </a:t>
            </a:r>
            <a:r>
              <a:rPr lang="en-US" sz="2800" b="1" i="1" smtClean="0">
                <a:solidFill>
                  <a:schemeClr val="tx2"/>
                </a:solidFill>
              </a:rPr>
              <a:t>activities use resources</a:t>
            </a:r>
          </a:p>
          <a:p>
            <a:pPr marL="533400" indent="-533400" eaLnBrk="1" hangingPunct="1">
              <a:buFontTx/>
              <a:buNone/>
            </a:pPr>
            <a:endParaRPr lang="en-US" sz="2800" smtClean="0"/>
          </a:p>
          <a:p>
            <a:pPr marL="533400" indent="-533400" eaLnBrk="1" hangingPunct="1">
              <a:buClr>
                <a:schemeClr val="tx1"/>
              </a:buClr>
              <a:buFontTx/>
              <a:buAutoNum type="arabicPeriod"/>
            </a:pPr>
            <a:r>
              <a:rPr lang="en-US" sz="2800" b="1" i="1" u="sng" smtClean="0">
                <a:solidFill>
                  <a:srgbClr val="FF0000"/>
                </a:solidFill>
              </a:rPr>
              <a:t>Assign costs</a:t>
            </a:r>
            <a:r>
              <a:rPr lang="en-US" sz="2800" b="1" i="1" smtClean="0"/>
              <a:t> </a:t>
            </a:r>
            <a:r>
              <a:rPr lang="en-US" sz="2800" smtClean="0"/>
              <a:t>to activities that use resources</a:t>
            </a:r>
          </a:p>
          <a:p>
            <a:pPr marL="533400" indent="-533400" eaLnBrk="1" hangingPunct="1">
              <a:buClr>
                <a:schemeClr val="tx1"/>
              </a:buClr>
              <a:buFontTx/>
              <a:buAutoNum type="arabicPeriod"/>
            </a:pPr>
            <a:r>
              <a:rPr lang="en-US" sz="2800" b="1" i="1" u="sng" smtClean="0">
                <a:solidFill>
                  <a:srgbClr val="FF0000"/>
                </a:solidFill>
              </a:rPr>
              <a:t>Identify cost drivers</a:t>
            </a:r>
            <a:r>
              <a:rPr lang="en-US" sz="2800" b="1" i="1" smtClean="0"/>
              <a:t> </a:t>
            </a:r>
            <a:r>
              <a:rPr lang="en-US" sz="2800" smtClean="0"/>
              <a:t>associated with this activity</a:t>
            </a:r>
          </a:p>
          <a:p>
            <a:pPr marL="533400" indent="-533400" eaLnBrk="1" hangingPunct="1">
              <a:buClr>
                <a:schemeClr val="tx1"/>
              </a:buClr>
              <a:buFontTx/>
              <a:buAutoNum type="arabicPeriod"/>
            </a:pPr>
            <a:r>
              <a:rPr lang="en-US" sz="2800" b="1" i="1" u="sng" smtClean="0">
                <a:solidFill>
                  <a:srgbClr val="FF0000"/>
                </a:solidFill>
              </a:rPr>
              <a:t>Compute a cost rate</a:t>
            </a:r>
            <a:r>
              <a:rPr lang="en-US" sz="2800" b="1" i="1" smtClean="0"/>
              <a:t> </a:t>
            </a:r>
            <a:r>
              <a:rPr lang="en-US" sz="2800" smtClean="0"/>
              <a:t>per cost driver unit or transaction</a:t>
            </a:r>
          </a:p>
          <a:p>
            <a:pPr marL="533400" indent="-533400" eaLnBrk="1" hangingPunct="1">
              <a:buClr>
                <a:schemeClr val="tx1"/>
              </a:buClr>
              <a:buFontTx/>
              <a:buAutoNum type="arabicPeriod"/>
            </a:pPr>
            <a:r>
              <a:rPr lang="en-US" sz="2800" b="1" i="1" u="sng" smtClean="0">
                <a:solidFill>
                  <a:srgbClr val="FF0000"/>
                </a:solidFill>
              </a:rPr>
              <a:t>Multiply</a:t>
            </a:r>
            <a:r>
              <a:rPr lang="en-US" sz="2800" smtClean="0"/>
              <a:t> the cost driver </a:t>
            </a:r>
            <a:r>
              <a:rPr lang="en-US" sz="2800" b="1" i="1" u="sng" smtClean="0">
                <a:solidFill>
                  <a:srgbClr val="FF0000"/>
                </a:solidFill>
              </a:rPr>
              <a:t>rate times</a:t>
            </a:r>
            <a:r>
              <a:rPr lang="en-US" sz="2800" b="1" i="1" smtClean="0"/>
              <a:t> </a:t>
            </a:r>
            <a:r>
              <a:rPr lang="en-US" sz="2800" smtClean="0"/>
              <a:t>the </a:t>
            </a:r>
            <a:r>
              <a:rPr lang="en-US" sz="2800" b="1" i="1" u="sng" smtClean="0">
                <a:solidFill>
                  <a:srgbClr val="FF0000"/>
                </a:solidFill>
              </a:rPr>
              <a:t>volume</a:t>
            </a:r>
            <a:r>
              <a:rPr lang="en-US" sz="2800" smtClean="0"/>
              <a:t> of cost driver units used by the project</a:t>
            </a:r>
          </a:p>
          <a:p>
            <a:pPr marL="533400" indent="-533400" eaLnBrk="1" hangingPunct="1"/>
            <a:endParaRPr lang="en-US" sz="2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9ECB87C1-691B-416E-987E-DAE096355CCA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Sample Project Budget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B4CC431C-2C31-470E-AD9A-90F1207737E1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80772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4820" name="Footer Placeholder 18"/>
          <p:cNvSpPr txBox="1">
            <a:spLocks/>
          </p:cNvSpPr>
          <p:nvPr/>
        </p:nvSpPr>
        <p:spPr bwMode="auto">
          <a:xfrm>
            <a:off x="152400" y="65532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6781800" y="6400800"/>
            <a:ext cx="1120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Table 8.6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Chapter 8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/>
              <a:t>After completing this chapter, students will be able to</a:t>
            </a:r>
            <a:r>
              <a:rPr lang="en-US" sz="2800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Understand the various types of common project costs.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Recognize the difference between various forms of project costs.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Apply common forms of cost estimation for project work, including ballpark estimates and definitive estimates.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Understand the advantages of parametric cost estimation and the application of learning curve models in cost estimation.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08-0</a:t>
            </a:r>
            <a:fld id="{F030421A-639C-4516-B1A0-402058AD5C39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Sample Budget Tracking Planned and Actual Activity Costs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842DBDBB-DD07-4B73-8CAB-D9F4077A1FB0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35163"/>
            <a:ext cx="8153400" cy="438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5844" name="Footer Placeholder 18"/>
          <p:cNvSpPr txBox="1">
            <a:spLocks/>
          </p:cNvSpPr>
          <p:nvPr/>
        </p:nvSpPr>
        <p:spPr bwMode="auto">
          <a:xfrm>
            <a:off x="152400" y="65532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  <p:sp>
        <p:nvSpPr>
          <p:cNvPr id="35845" name="TextBox 5"/>
          <p:cNvSpPr txBox="1">
            <a:spLocks noChangeArrowheads="1"/>
          </p:cNvSpPr>
          <p:nvPr/>
        </p:nvSpPr>
        <p:spPr bwMode="auto">
          <a:xfrm>
            <a:off x="6781800" y="6400800"/>
            <a:ext cx="1120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Table 8.7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Example of a Time-Phased Budget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8D41421E-6717-4008-932B-3E2A11FC86E9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8458200" cy="4576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6868" name="Footer Placeholder 18"/>
          <p:cNvSpPr txBox="1">
            <a:spLocks/>
          </p:cNvSpPr>
          <p:nvPr/>
        </p:nvSpPr>
        <p:spPr bwMode="auto">
          <a:xfrm>
            <a:off x="152400" y="65532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  <p:sp>
        <p:nvSpPr>
          <p:cNvPr id="36869" name="TextBox 5"/>
          <p:cNvSpPr txBox="1">
            <a:spLocks noChangeArrowheads="1"/>
          </p:cNvSpPr>
          <p:nvPr/>
        </p:nvSpPr>
        <p:spPr bwMode="auto">
          <a:xfrm>
            <a:off x="6781800" y="6488113"/>
            <a:ext cx="1120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Table 8.8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3" descr="FG_08_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934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Cumulative Budgeted Cost of the Project</a:t>
            </a:r>
            <a:endParaRPr lang="en-US" dirty="0"/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533400" y="586740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8.7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E08F50DB-DFCF-4B6A-9E42-451288446D55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  <p:sp>
        <p:nvSpPr>
          <p:cNvPr id="37893" name="Footer Placeholder 18"/>
          <p:cNvSpPr txBox="1">
            <a:spLocks/>
          </p:cNvSpPr>
          <p:nvPr/>
        </p:nvSpPr>
        <p:spPr bwMode="auto">
          <a:xfrm>
            <a:off x="152400" y="65532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Budget Contingencies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	</a:t>
            </a:r>
            <a:r>
              <a:rPr lang="en-US" i="1" smtClean="0">
                <a:solidFill>
                  <a:srgbClr val="FF0000"/>
                </a:solidFill>
              </a:rPr>
              <a:t>The allocation of extra funds to cover uncertainties and improve the chance of finishing on time.</a:t>
            </a:r>
          </a:p>
          <a:p>
            <a:pPr eaLnBrk="1" hangingPunct="1">
              <a:buFontTx/>
              <a:buNone/>
            </a:pPr>
            <a:endParaRPr lang="en-US" b="1" i="1" smtClean="0">
              <a:solidFill>
                <a:srgbClr val="3333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u="sng" smtClean="0"/>
              <a:t>Contingencies are needed because</a:t>
            </a:r>
          </a:p>
          <a:p>
            <a:pPr eaLnBrk="1" hangingPunct="1"/>
            <a:r>
              <a:rPr lang="en-US" smtClean="0"/>
              <a:t>Project scope may change</a:t>
            </a:r>
          </a:p>
          <a:p>
            <a:pPr eaLnBrk="1" hangingPunct="1"/>
            <a:r>
              <a:rPr lang="en-US" smtClean="0"/>
              <a:t>Murphy’s Law is present</a:t>
            </a:r>
          </a:p>
          <a:p>
            <a:pPr eaLnBrk="1" hangingPunct="1"/>
            <a:r>
              <a:rPr lang="en-US" smtClean="0"/>
              <a:t>Cost estimation must anticipate interaction costs</a:t>
            </a:r>
          </a:p>
          <a:p>
            <a:pPr eaLnBrk="1" hangingPunct="1"/>
            <a:r>
              <a:rPr lang="en-US" smtClean="0"/>
              <a:t>Normal conditions are rarely encountered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AC027D98-7ACA-4641-B1DE-1D9498E9FE3C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dirty="0" smtClean="0"/>
              <a:t>Understand the various types of common project costs.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dirty="0" smtClean="0"/>
              <a:t>Recognize the difference between various forms of project costs.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dirty="0" smtClean="0"/>
              <a:t>Apply common forms of cost estimation for project work, including ballpark estimates and definitive estimates.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dirty="0" smtClean="0"/>
              <a:t>Understand the advantages of parametric cost estimation and the application of learning curve models in cost estimation.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ED2D6CEA-8E33-4A21-AC78-8390686DE6E9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5"/>
              <a:defRPr/>
            </a:pPr>
            <a:r>
              <a:rPr lang="en-US" sz="2800" dirty="0" smtClean="0"/>
              <a:t>Discern the various reasons why project cost estimation is often done poorly.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5"/>
              <a:defRPr/>
            </a:pPr>
            <a:r>
              <a:rPr lang="en-US" sz="2800" dirty="0" smtClean="0"/>
              <a:t>Apply both top-down and bottom-up budgeting procedures for cost management.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5"/>
              <a:defRPr/>
            </a:pPr>
            <a:r>
              <a:rPr lang="en-US" sz="2800" dirty="0" smtClean="0"/>
              <a:t>Understand the uses of activity-based budgeting and time-phased budgets for cost estimation and control.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5"/>
              <a:defRPr/>
            </a:pPr>
            <a:r>
              <a:rPr lang="en-US" sz="2800" dirty="0" smtClean="0"/>
              <a:t>Recognize the appropriateness of applying contingency funds for cost estimation.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88A81FE1-6BA5-471F-8BA0-6F169C294F32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4" descr="copy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6775"/>
            <a:ext cx="9144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CA074AF8-065B-4E3D-BE4C-27D0DEF743FE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  <p:sp>
        <p:nvSpPr>
          <p:cNvPr id="41987" name="Footer Placeholder 18"/>
          <p:cNvSpPr txBox="1">
            <a:spLocks/>
          </p:cNvSpPr>
          <p:nvPr/>
        </p:nvSpPr>
        <p:spPr bwMode="auto">
          <a:xfrm>
            <a:off x="152400" y="65532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Chapter 8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/>
              <a:t>After completing this chapter, students will be able to</a:t>
            </a:r>
            <a:r>
              <a:rPr lang="en-US" sz="2800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Discern the various reasons why project cost estimation is often done poorly.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Apply both top-down and bottom-up budgeting procedures for cost management.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Understand the uses of activity-based budgeting and time-phased budgets for cost estimation and control.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Recognize the appropriateness of applying contingency funds for cost estimation.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08-0</a:t>
            </a:r>
            <a:fld id="{AEB21D3C-8696-42F3-B8EC-363FAD7CF3A7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Cost Management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FF0000"/>
                </a:solidFill>
              </a:rPr>
              <a:t>Cost management </a:t>
            </a:r>
            <a:r>
              <a:rPr lang="en-US" sz="2800" smtClean="0"/>
              <a:t>has been defined to encompass data collection, cost accounting, and cost control.</a:t>
            </a:r>
          </a:p>
          <a:p>
            <a:pPr eaLnBrk="1" hangingPunct="1"/>
            <a:r>
              <a:rPr lang="en-US" sz="2800" b="1" i="1" smtClean="0">
                <a:solidFill>
                  <a:srgbClr val="FF0000"/>
                </a:solidFill>
              </a:rPr>
              <a:t>Cost accounting </a:t>
            </a:r>
            <a:r>
              <a:rPr lang="en-US" sz="2800" smtClean="0"/>
              <a:t>and </a:t>
            </a:r>
            <a:r>
              <a:rPr lang="en-US" sz="2800" b="1" i="1" smtClean="0">
                <a:solidFill>
                  <a:srgbClr val="FF0000"/>
                </a:solidFill>
              </a:rPr>
              <a:t>cost control </a:t>
            </a:r>
            <a:r>
              <a:rPr lang="en-US" sz="2800" smtClean="0"/>
              <a:t>serve as the chief mechanisms for identifying and maintaining control over project costs.</a:t>
            </a:r>
          </a:p>
          <a:p>
            <a:pPr eaLnBrk="1" hangingPunct="1"/>
            <a:r>
              <a:rPr lang="en-US" sz="2800" b="1" i="1" smtClean="0">
                <a:solidFill>
                  <a:srgbClr val="FF0000"/>
                </a:solidFill>
              </a:rPr>
              <a:t>Cost estimation </a:t>
            </a:r>
            <a:r>
              <a:rPr lang="en-US" sz="2800" smtClean="0"/>
              <a:t>processes create a reasonable budget baseline for the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08-0</a:t>
            </a:r>
            <a:fld id="{084D57E2-6A6F-438A-8FEA-027A8C72D248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Common Sources of Project Cost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SzPct val="125000"/>
              <a:buFont typeface="Wingdings" pitchFamily="2" charset="2"/>
              <a:buChar char="§"/>
            </a:pPr>
            <a:r>
              <a:rPr lang="en-US" smtClean="0"/>
              <a:t>Labor</a:t>
            </a:r>
          </a:p>
          <a:p>
            <a:pPr eaLnBrk="1" hangingPunct="1">
              <a:lnSpc>
                <a:spcPct val="150000"/>
              </a:lnSpc>
              <a:buSzPct val="125000"/>
              <a:buFont typeface="Wingdings" pitchFamily="2" charset="2"/>
              <a:buChar char="§"/>
            </a:pPr>
            <a:r>
              <a:rPr lang="en-US" smtClean="0"/>
              <a:t>Materials</a:t>
            </a:r>
          </a:p>
          <a:p>
            <a:pPr eaLnBrk="1" hangingPunct="1">
              <a:lnSpc>
                <a:spcPct val="150000"/>
              </a:lnSpc>
              <a:buSzPct val="125000"/>
              <a:buFont typeface="Wingdings" pitchFamily="2" charset="2"/>
              <a:buChar char="§"/>
            </a:pPr>
            <a:r>
              <a:rPr lang="en-US" smtClean="0"/>
              <a:t>Subcontractors</a:t>
            </a:r>
          </a:p>
          <a:p>
            <a:pPr eaLnBrk="1" hangingPunct="1">
              <a:lnSpc>
                <a:spcPct val="150000"/>
              </a:lnSpc>
              <a:buSzPct val="125000"/>
              <a:buFont typeface="Wingdings" pitchFamily="2" charset="2"/>
              <a:buChar char="§"/>
            </a:pPr>
            <a:r>
              <a:rPr lang="en-US" smtClean="0"/>
              <a:t>Equipment &amp; facilities</a:t>
            </a:r>
          </a:p>
          <a:p>
            <a:pPr eaLnBrk="1" hangingPunct="1">
              <a:lnSpc>
                <a:spcPct val="150000"/>
              </a:lnSpc>
              <a:buSzPct val="125000"/>
              <a:buFont typeface="Wingdings" pitchFamily="2" charset="2"/>
              <a:buChar char="§"/>
            </a:pPr>
            <a:r>
              <a:rPr lang="en-US" smtClean="0"/>
              <a:t>Travel</a:t>
            </a:r>
          </a:p>
          <a:p>
            <a:pPr eaLnBrk="1" hangingPunct="1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08-0</a:t>
            </a:r>
            <a:fld id="{7741076A-2350-464E-80F0-08A929EA48C9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Types of Costs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  <a:buFont typeface="Wingdings" pitchFamily="2" charset="2"/>
              <a:buChar char="v"/>
            </a:pPr>
            <a:r>
              <a:rPr lang="en-US" smtClean="0"/>
              <a:t>Direct Vs. Indirect</a:t>
            </a:r>
          </a:p>
          <a:p>
            <a:pPr eaLnBrk="1" hangingPunct="1">
              <a:lnSpc>
                <a:spcPct val="180000"/>
              </a:lnSpc>
              <a:buFont typeface="Wingdings" pitchFamily="2" charset="2"/>
              <a:buChar char="v"/>
            </a:pPr>
            <a:r>
              <a:rPr lang="en-US" smtClean="0"/>
              <a:t>Recurring Vs. Nonrecurring</a:t>
            </a:r>
          </a:p>
          <a:p>
            <a:pPr eaLnBrk="1" hangingPunct="1">
              <a:lnSpc>
                <a:spcPct val="180000"/>
              </a:lnSpc>
              <a:buFont typeface="Wingdings" pitchFamily="2" charset="2"/>
              <a:buChar char="v"/>
            </a:pPr>
            <a:r>
              <a:rPr lang="en-US" smtClean="0"/>
              <a:t>Fixed Vs. Variable</a:t>
            </a:r>
          </a:p>
          <a:p>
            <a:pPr eaLnBrk="1" hangingPunct="1">
              <a:lnSpc>
                <a:spcPct val="180000"/>
              </a:lnSpc>
              <a:buFont typeface="Wingdings" pitchFamily="2" charset="2"/>
              <a:buChar char="v"/>
            </a:pPr>
            <a:r>
              <a:rPr lang="en-US" smtClean="0"/>
              <a:t>Normal Vs. Expedited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08-0</a:t>
            </a:r>
            <a:fld id="{DC83A70F-8318-4CB4-970C-E7E72F08D1A0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Cost Classifications</a:t>
            </a:r>
          </a:p>
        </p:txBody>
      </p:sp>
      <p:graphicFrame>
        <p:nvGraphicFramePr>
          <p:cNvPr id="7236" name="Group 68"/>
          <p:cNvGraphicFramePr>
            <a:graphicFrameLocks noGrp="1"/>
          </p:cNvGraphicFramePr>
          <p:nvPr>
            <p:ph idx="4294967295"/>
          </p:nvPr>
        </p:nvGraphicFramePr>
        <p:xfrm>
          <a:off x="836613" y="3886200"/>
          <a:ext cx="6402387" cy="2514600"/>
        </p:xfrm>
        <a:graphic>
          <a:graphicData uri="http://schemas.openxmlformats.org/drawingml/2006/table">
            <a:tbl>
              <a:tblPr/>
              <a:tblGrid>
                <a:gridCol w="2209800"/>
                <a:gridCol w="533400"/>
                <a:gridCol w="457200"/>
                <a:gridCol w="533400"/>
                <a:gridCol w="457200"/>
                <a:gridCol w="533400"/>
                <a:gridCol w="609600"/>
                <a:gridCol w="533400"/>
                <a:gridCol w="534988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 Labor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Building Lease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Expedite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sp>
        <p:nvSpPr>
          <p:cNvPr id="21558" name="Text Box 187"/>
          <p:cNvSpPr txBox="1">
            <a:spLocks noChangeArrowheads="1"/>
          </p:cNvSpPr>
          <p:nvPr/>
        </p:nvSpPr>
        <p:spPr bwMode="auto">
          <a:xfrm rot="-5400000">
            <a:off x="3586956" y="2361407"/>
            <a:ext cx="228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Non-recurring</a:t>
            </a:r>
          </a:p>
        </p:txBody>
      </p:sp>
      <p:grpSp>
        <p:nvGrpSpPr>
          <p:cNvPr id="21559" name="Group 226"/>
          <p:cNvGrpSpPr>
            <a:grpSpLocks/>
          </p:cNvGrpSpPr>
          <p:nvPr/>
        </p:nvGrpSpPr>
        <p:grpSpPr bwMode="auto">
          <a:xfrm>
            <a:off x="762000" y="2057400"/>
            <a:ext cx="6354763" cy="1733550"/>
            <a:chOff x="480" y="1412"/>
            <a:chExt cx="4003" cy="1092"/>
          </a:xfrm>
        </p:grpSpPr>
        <p:sp>
          <p:nvSpPr>
            <p:cNvPr id="21562" name="Text Box 184"/>
            <p:cNvSpPr txBox="1">
              <a:spLocks noChangeArrowheads="1"/>
            </p:cNvSpPr>
            <p:nvPr/>
          </p:nvSpPr>
          <p:spPr bwMode="auto">
            <a:xfrm rot="-5400000">
              <a:off x="1714" y="1965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Direct</a:t>
              </a:r>
            </a:p>
          </p:txBody>
        </p:sp>
        <p:sp>
          <p:nvSpPr>
            <p:cNvPr id="21563" name="Text Box 185"/>
            <p:cNvSpPr txBox="1">
              <a:spLocks noChangeArrowheads="1"/>
            </p:cNvSpPr>
            <p:nvPr/>
          </p:nvSpPr>
          <p:spPr bwMode="auto">
            <a:xfrm rot="-5400000">
              <a:off x="1888" y="1905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Indirect</a:t>
              </a:r>
            </a:p>
          </p:txBody>
        </p:sp>
        <p:sp>
          <p:nvSpPr>
            <p:cNvPr id="21564" name="Text Box 186"/>
            <p:cNvSpPr txBox="1">
              <a:spLocks noChangeArrowheads="1"/>
            </p:cNvSpPr>
            <p:nvPr/>
          </p:nvSpPr>
          <p:spPr bwMode="auto">
            <a:xfrm rot="-5400000">
              <a:off x="2984" y="1988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Fixed</a:t>
              </a:r>
            </a:p>
          </p:txBody>
        </p:sp>
        <p:sp>
          <p:nvSpPr>
            <p:cNvPr id="21565" name="Text Box 188"/>
            <p:cNvSpPr txBox="1">
              <a:spLocks noChangeArrowheads="1"/>
            </p:cNvSpPr>
            <p:nvPr/>
          </p:nvSpPr>
          <p:spPr bwMode="auto">
            <a:xfrm rot="-5400000">
              <a:off x="2181" y="1816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Recurring</a:t>
              </a:r>
            </a:p>
          </p:txBody>
        </p:sp>
        <p:sp>
          <p:nvSpPr>
            <p:cNvPr id="21566" name="Text Box 189"/>
            <p:cNvSpPr txBox="1">
              <a:spLocks noChangeArrowheads="1"/>
            </p:cNvSpPr>
            <p:nvPr/>
          </p:nvSpPr>
          <p:spPr bwMode="auto">
            <a:xfrm rot="-5400000">
              <a:off x="3218" y="1845"/>
              <a:ext cx="8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Variable</a:t>
              </a:r>
            </a:p>
          </p:txBody>
        </p:sp>
        <p:sp>
          <p:nvSpPr>
            <p:cNvPr id="21567" name="Text Box 190"/>
            <p:cNvSpPr txBox="1">
              <a:spLocks noChangeArrowheads="1"/>
            </p:cNvSpPr>
            <p:nvPr/>
          </p:nvSpPr>
          <p:spPr bwMode="auto">
            <a:xfrm rot="-5400000">
              <a:off x="3624" y="1896"/>
              <a:ext cx="8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Normal</a:t>
              </a:r>
            </a:p>
          </p:txBody>
        </p:sp>
        <p:sp>
          <p:nvSpPr>
            <p:cNvPr id="21568" name="Text Box 191"/>
            <p:cNvSpPr txBox="1">
              <a:spLocks noChangeArrowheads="1"/>
            </p:cNvSpPr>
            <p:nvPr/>
          </p:nvSpPr>
          <p:spPr bwMode="auto">
            <a:xfrm rot="-5400000">
              <a:off x="3811" y="1796"/>
              <a:ext cx="10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Expedited</a:t>
              </a:r>
            </a:p>
          </p:txBody>
        </p:sp>
        <p:sp>
          <p:nvSpPr>
            <p:cNvPr id="21569" name="Text Box 211"/>
            <p:cNvSpPr txBox="1">
              <a:spLocks noChangeArrowheads="1"/>
            </p:cNvSpPr>
            <p:nvPr/>
          </p:nvSpPr>
          <p:spPr bwMode="auto">
            <a:xfrm>
              <a:off x="480" y="2112"/>
              <a:ext cx="13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Costs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08-0</a:t>
            </a:r>
            <a:fld id="{B2A76E17-B8AB-4E2C-8F63-231824ABC801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  <p:sp>
        <p:nvSpPr>
          <p:cNvPr id="21561" name="Footer Placeholder 18"/>
          <p:cNvSpPr txBox="1">
            <a:spLocks/>
          </p:cNvSpPr>
          <p:nvPr/>
        </p:nvSpPr>
        <p:spPr bwMode="auto">
          <a:xfrm>
            <a:off x="152400" y="65532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Cost Estimation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  <a:buFont typeface="Wingdings" pitchFamily="2" charset="2"/>
              <a:buChar char="Ø"/>
            </a:pPr>
            <a:r>
              <a:rPr lang="en-US" sz="2800" smtClean="0"/>
              <a:t>Ballpark (order of magnitude) </a:t>
            </a:r>
            <a:r>
              <a:rPr lang="en-US" sz="2800" smtClean="0">
                <a:solidFill>
                  <a:srgbClr val="FF0000"/>
                </a:solidFill>
                <a:cs typeface="Arial" charset="0"/>
              </a:rPr>
              <a:t>±30%</a:t>
            </a:r>
          </a:p>
          <a:p>
            <a:pPr eaLnBrk="1" hangingPunct="1">
              <a:lnSpc>
                <a:spcPct val="180000"/>
              </a:lnSpc>
              <a:buFont typeface="Wingdings" pitchFamily="2" charset="2"/>
              <a:buChar char="Ø"/>
            </a:pPr>
            <a:r>
              <a:rPr lang="en-US" sz="2800" smtClean="0"/>
              <a:t>Comparative </a:t>
            </a:r>
            <a:r>
              <a:rPr lang="en-US" sz="2800" smtClean="0">
                <a:solidFill>
                  <a:srgbClr val="FF0000"/>
                </a:solidFill>
                <a:cs typeface="Arial" charset="0"/>
              </a:rPr>
              <a:t>±15%</a:t>
            </a:r>
            <a:endParaRPr lang="en-US" sz="2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80000"/>
              </a:lnSpc>
              <a:buFont typeface="Wingdings" pitchFamily="2" charset="2"/>
              <a:buChar char="Ø"/>
            </a:pPr>
            <a:r>
              <a:rPr lang="en-US" sz="2800" smtClean="0"/>
              <a:t>Feasibility </a:t>
            </a:r>
            <a:r>
              <a:rPr lang="en-US" sz="2800" smtClean="0">
                <a:solidFill>
                  <a:srgbClr val="FF0000"/>
                </a:solidFill>
                <a:cs typeface="Arial" charset="0"/>
              </a:rPr>
              <a:t>±10%</a:t>
            </a:r>
            <a:endParaRPr lang="en-US" sz="2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80000"/>
              </a:lnSpc>
              <a:buFont typeface="Wingdings" pitchFamily="2" charset="2"/>
              <a:buChar char="Ø"/>
            </a:pPr>
            <a:r>
              <a:rPr lang="en-US" sz="2800" smtClean="0"/>
              <a:t>Definitive </a:t>
            </a:r>
            <a:r>
              <a:rPr lang="en-US" sz="2800" smtClean="0">
                <a:solidFill>
                  <a:srgbClr val="FF0000"/>
                </a:solidFill>
                <a:cs typeface="Arial" charset="0"/>
              </a:rPr>
              <a:t>±5%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08-0</a:t>
            </a:r>
            <a:fld id="{5E3C4C3A-DDEA-4850-9BA2-3A3DAB0E9FF4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441325" y="441960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8.2  </a:t>
            </a:r>
          </a:p>
        </p:txBody>
      </p:sp>
      <p:pic>
        <p:nvPicPr>
          <p:cNvPr id="23554" name="Picture 5" descr="FG_08_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1200" y="1295400"/>
            <a:ext cx="5130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05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Parametric Estimate for Design Costs for Concorde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08-</a:t>
            </a:r>
            <a:fld id="{4FBFC1D2-5FD0-4D61-AA42-4C1F3CDCA39A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  <p:sp>
        <p:nvSpPr>
          <p:cNvPr id="23557" name="Footer Placeholder 18"/>
          <p:cNvSpPr txBox="1">
            <a:spLocks/>
          </p:cNvSpPr>
          <p:nvPr/>
        </p:nvSpPr>
        <p:spPr bwMode="auto">
          <a:xfrm>
            <a:off x="152400" y="65532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1200">
                <a:solidFill>
                  <a:srgbClr val="045C75"/>
                </a:solidFill>
                <a:latin typeface="Constantia" pitchFamily="18" charset="0"/>
              </a:rPr>
              <a:t>Copyright © 2013 Pearson Education, Inc. Publishing as Prentice Hall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676</Words>
  <Application>Microsoft Office PowerPoint</Application>
  <PresentationFormat>On-screen Show (4:3)</PresentationFormat>
  <Paragraphs>152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4" baseType="lpstr">
      <vt:lpstr>Arial</vt:lpstr>
      <vt:lpstr>Calibri</vt:lpstr>
      <vt:lpstr>Constantia</vt:lpstr>
      <vt:lpstr>Wingdings 2</vt:lpstr>
      <vt:lpstr>Wingdings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Equation</vt:lpstr>
      <vt:lpstr>Slide 1</vt:lpstr>
      <vt:lpstr>Chapter 8 Learning Objectives</vt:lpstr>
      <vt:lpstr>Chapter 8 Learning Objectives</vt:lpstr>
      <vt:lpstr>Cost Management</vt:lpstr>
      <vt:lpstr>Common Sources of Project Cost</vt:lpstr>
      <vt:lpstr>Types of Costs</vt:lpstr>
      <vt:lpstr>Cost Classifications</vt:lpstr>
      <vt:lpstr>Cost Estimation</vt:lpstr>
      <vt:lpstr>Slide 9</vt:lpstr>
      <vt:lpstr>Learning Curves</vt:lpstr>
      <vt:lpstr>Slide 11</vt:lpstr>
      <vt:lpstr>Software Project Estimation –  Function Points</vt:lpstr>
      <vt:lpstr>Slide 13</vt:lpstr>
      <vt:lpstr>Slide 14</vt:lpstr>
      <vt:lpstr>Slide 15</vt:lpstr>
      <vt:lpstr>Problems with Cost Estimation</vt:lpstr>
      <vt:lpstr>Creating a Project Budget</vt:lpstr>
      <vt:lpstr>Activity-Based Costing</vt:lpstr>
      <vt:lpstr>Slide 19</vt:lpstr>
      <vt:lpstr>Slide 20</vt:lpstr>
      <vt:lpstr>Slide 21</vt:lpstr>
      <vt:lpstr>Slide 22</vt:lpstr>
      <vt:lpstr>Budget Contingencies</vt:lpstr>
      <vt:lpstr>Summary</vt:lpstr>
      <vt:lpstr>Summary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</dc:creator>
  <cp:lastModifiedBy>uhughgr</cp:lastModifiedBy>
  <cp:revision>17</cp:revision>
  <dcterms:created xsi:type="dcterms:W3CDTF">2011-11-20T13:38:58Z</dcterms:created>
  <dcterms:modified xsi:type="dcterms:W3CDTF">2012-09-20T15:06:36Z</dcterms:modified>
</cp:coreProperties>
</file>